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sldIdLst>
    <p:sldId id="256" r:id="rId2"/>
    <p:sldId id="264" r:id="rId3"/>
    <p:sldId id="268" r:id="rId4"/>
    <p:sldId id="260" r:id="rId5"/>
    <p:sldId id="269" r:id="rId6"/>
    <p:sldId id="266" r:id="rId7"/>
    <p:sldId id="270" r:id="rId8"/>
    <p:sldId id="267" r:id="rId9"/>
    <p:sldId id="271"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6" d="100"/>
          <a:sy n="86" d="100"/>
        </p:scale>
        <p:origin x="46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
        <p:nvSpPr>
          <p:cNvPr id="3" name="Subtitle 2"/>
          <p:cNvSpPr>
            <a:spLocks noGrp="1"/>
          </p:cNvSpPr>
          <p:nvPr>
            <p:ph type="subTitle" idx="1" hasCustomPrompt="1"/>
          </p:nvPr>
        </p:nvSpPr>
        <p:spPr>
          <a:xfrm>
            <a:off x="114748" y="5129624"/>
            <a:ext cx="3628913" cy="399807"/>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Goes Here</a:t>
            </a:r>
          </a:p>
        </p:txBody>
      </p:sp>
      <p:sp>
        <p:nvSpPr>
          <p:cNvPr id="6" name="Slide Number Placeholder 5"/>
          <p:cNvSpPr>
            <a:spLocks noGrp="1"/>
          </p:cNvSpPr>
          <p:nvPr>
            <p:ph type="sldNum" sz="quarter" idx="12"/>
          </p:nvPr>
        </p:nvSpPr>
        <p:spPr>
          <a:xfrm>
            <a:off x="9256059" y="6356350"/>
            <a:ext cx="2743200" cy="365125"/>
          </a:xfrm>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326392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4" y="0"/>
            <a:ext cx="12190646" cy="6858762"/>
          </a:xfrm>
          <a:prstGeom prst="rect">
            <a:avLst/>
          </a:prstGeom>
        </p:spPr>
      </p:pic>
      <p:sp>
        <p:nvSpPr>
          <p:cNvPr id="2" name="Title 1"/>
          <p:cNvSpPr>
            <a:spLocks noGrp="1"/>
          </p:cNvSpPr>
          <p:nvPr>
            <p:ph type="title"/>
          </p:nvPr>
        </p:nvSpPr>
        <p:spPr>
          <a:xfrm>
            <a:off x="831850" y="1325816"/>
            <a:ext cx="10515600" cy="968916"/>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8200" y="242808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C17E308D-5D66-4C71-9046-830A7B504D65}" type="datetimeFigureOut">
              <a:rPr lang="en-US" smtClean="0"/>
              <a:pPr/>
              <a:t>5/11/2018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39145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 y="0"/>
            <a:ext cx="12191408" cy="6858332"/>
          </a:xfrm>
          <a:prstGeom prst="rect">
            <a:avLst/>
          </a:prstGeom>
        </p:spPr>
      </p:pic>
      <p:sp>
        <p:nvSpPr>
          <p:cNvPr id="2" name="Title 1"/>
          <p:cNvSpPr>
            <a:spLocks noGrp="1"/>
          </p:cNvSpPr>
          <p:nvPr>
            <p:ph type="title"/>
          </p:nvPr>
        </p:nvSpPr>
        <p:spPr>
          <a:xfrm>
            <a:off x="831850" y="1325816"/>
            <a:ext cx="10515600" cy="968916"/>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8200" y="242808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C17E308D-5D66-4C71-9046-830A7B504D65}" type="datetimeFigureOut">
              <a:rPr lang="en-US" smtClean="0"/>
              <a:pPr/>
              <a:t>5/11/2018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1875907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4" y="0"/>
            <a:ext cx="12190646" cy="6858762"/>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C17E308D-5D66-4C71-9046-830A7B504D65}" type="datetimeFigureOut">
              <a:rPr lang="en-US" smtClean="0"/>
              <a:pPr/>
              <a:t>5/11/2018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1120541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 y="0"/>
            <a:ext cx="12191408" cy="6858332"/>
          </a:xfrm>
          <a:prstGeom prst="rect">
            <a:avLst/>
          </a:prstGeom>
        </p:spPr>
      </p:pic>
      <p:sp>
        <p:nvSpPr>
          <p:cNvPr id="2" name="Title 1"/>
          <p:cNvSpPr>
            <a:spLocks noGrp="1"/>
          </p:cNvSpPr>
          <p:nvPr>
            <p:ph type="title"/>
          </p:nvPr>
        </p:nvSpPr>
        <p:spPr>
          <a:xfrm>
            <a:off x="839788" y="1366220"/>
            <a:ext cx="5647073" cy="691179"/>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39788" y="2057400"/>
            <a:ext cx="56470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7" name="Slide Number Placeholder 6"/>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402554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 y="0"/>
            <a:ext cx="12191408" cy="6858332"/>
          </a:xfrm>
          <a:prstGeom prst="rect">
            <a:avLst/>
          </a:prstGeom>
        </p:spPr>
      </p:pic>
      <p:sp>
        <p:nvSpPr>
          <p:cNvPr id="2" name="Title 1"/>
          <p:cNvSpPr>
            <a:spLocks noGrp="1"/>
          </p:cNvSpPr>
          <p:nvPr>
            <p:ph type="title"/>
          </p:nvPr>
        </p:nvSpPr>
        <p:spPr>
          <a:xfrm>
            <a:off x="839788" y="1366220"/>
            <a:ext cx="5647073" cy="691179"/>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39788" y="2057400"/>
            <a:ext cx="56470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7" name="Slide Number Placeholder 6"/>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3017735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8"/>
            <a:ext cx="12192000" cy="6857142"/>
          </a:xfrm>
          <a:prstGeom prst="rect">
            <a:avLst/>
          </a:prstGeom>
        </p:spPr>
      </p:pic>
      <p:sp>
        <p:nvSpPr>
          <p:cNvPr id="2" name="Title 1"/>
          <p:cNvSpPr>
            <a:spLocks noGrp="1"/>
          </p:cNvSpPr>
          <p:nvPr>
            <p:ph type="title"/>
          </p:nvPr>
        </p:nvSpPr>
        <p:spPr>
          <a:xfrm>
            <a:off x="5706727" y="1366220"/>
            <a:ext cx="5647073" cy="691179"/>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5706727" y="2057400"/>
            <a:ext cx="56470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7" name="Slide Number Placeholder 6"/>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2742659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1" y="-10758"/>
            <a:ext cx="12284641" cy="6910781"/>
          </a:xfrm>
          <a:prstGeom prst="rect">
            <a:avLst/>
          </a:prstGeom>
        </p:spPr>
      </p:pic>
      <p:sp>
        <p:nvSpPr>
          <p:cNvPr id="2" name="Title 1"/>
          <p:cNvSpPr>
            <a:spLocks noGrp="1"/>
          </p:cNvSpPr>
          <p:nvPr>
            <p:ph type="title"/>
          </p:nvPr>
        </p:nvSpPr>
        <p:spPr>
          <a:xfrm>
            <a:off x="5706727" y="1366220"/>
            <a:ext cx="5647073" cy="691179"/>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5706727" y="2057400"/>
            <a:ext cx="56470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7" name="Slide Number Placeholder 6"/>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333965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3" y="0"/>
            <a:ext cx="12273121" cy="6905164"/>
          </a:xfrm>
          <a:prstGeom prst="rect">
            <a:avLst/>
          </a:prstGeom>
        </p:spPr>
      </p:pic>
      <p:sp>
        <p:nvSpPr>
          <p:cNvPr id="2" name="Title 1"/>
          <p:cNvSpPr>
            <a:spLocks noGrp="1"/>
          </p:cNvSpPr>
          <p:nvPr>
            <p:ph type="title"/>
          </p:nvPr>
        </p:nvSpPr>
        <p:spPr>
          <a:xfrm>
            <a:off x="5706727" y="1366220"/>
            <a:ext cx="5647073" cy="691179"/>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5706727" y="2057400"/>
            <a:ext cx="56470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7" name="Slide Number Placeholder 6"/>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781943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3" y="0"/>
            <a:ext cx="12294637" cy="6917270"/>
          </a:xfrm>
          <a:prstGeom prst="rect">
            <a:avLst/>
          </a:prstGeom>
        </p:spPr>
      </p:pic>
      <p:sp>
        <p:nvSpPr>
          <p:cNvPr id="2" name="Title 1"/>
          <p:cNvSpPr>
            <a:spLocks noGrp="1"/>
          </p:cNvSpPr>
          <p:nvPr>
            <p:ph type="title"/>
          </p:nvPr>
        </p:nvSpPr>
        <p:spPr>
          <a:xfrm>
            <a:off x="5706727" y="1366220"/>
            <a:ext cx="5647073" cy="691179"/>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5706727" y="2057400"/>
            <a:ext cx="56470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7" name="Slide Number Placeholder 6"/>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147916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5" y="0"/>
            <a:ext cx="12189881" cy="6858332"/>
          </a:xfrm>
          <a:prstGeom prst="rect">
            <a:avLst/>
          </a:prstGeom>
        </p:spPr>
      </p:pic>
      <p:sp>
        <p:nvSpPr>
          <p:cNvPr id="3" name="Subtitle 2"/>
          <p:cNvSpPr>
            <a:spLocks noGrp="1"/>
          </p:cNvSpPr>
          <p:nvPr>
            <p:ph type="subTitle" idx="1" hasCustomPrompt="1"/>
          </p:nvPr>
        </p:nvSpPr>
        <p:spPr>
          <a:xfrm>
            <a:off x="114748" y="5140382"/>
            <a:ext cx="3628913" cy="399807"/>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Goes Here</a:t>
            </a:r>
          </a:p>
        </p:txBody>
      </p:sp>
      <p:sp>
        <p:nvSpPr>
          <p:cNvPr id="6" name="Slide Number Placeholder 5"/>
          <p:cNvSpPr>
            <a:spLocks noGrp="1"/>
          </p:cNvSpPr>
          <p:nvPr>
            <p:ph type="sldNum" sz="quarter" idx="12"/>
          </p:nvPr>
        </p:nvSpPr>
        <p:spPr>
          <a:xfrm>
            <a:off x="9256059" y="6356350"/>
            <a:ext cx="2743200" cy="365125"/>
          </a:xfrm>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2939331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5" y="428"/>
            <a:ext cx="12189289" cy="6857142"/>
          </a:xfrm>
          <a:prstGeom prst="rect">
            <a:avLst/>
          </a:prstGeom>
        </p:spPr>
      </p:pic>
      <p:sp>
        <p:nvSpPr>
          <p:cNvPr id="3" name="Subtitle 2"/>
          <p:cNvSpPr>
            <a:spLocks noGrp="1"/>
          </p:cNvSpPr>
          <p:nvPr>
            <p:ph type="subTitle" idx="1" hasCustomPrompt="1"/>
          </p:nvPr>
        </p:nvSpPr>
        <p:spPr>
          <a:xfrm>
            <a:off x="114748" y="5140382"/>
            <a:ext cx="3628913" cy="399807"/>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Goes Here</a:t>
            </a:r>
          </a:p>
        </p:txBody>
      </p:sp>
      <p:sp>
        <p:nvSpPr>
          <p:cNvPr id="6" name="Slide Number Placeholder 5"/>
          <p:cNvSpPr>
            <a:spLocks noGrp="1"/>
          </p:cNvSpPr>
          <p:nvPr>
            <p:ph type="sldNum" sz="quarter" idx="12"/>
          </p:nvPr>
        </p:nvSpPr>
        <p:spPr>
          <a:xfrm>
            <a:off x="9256059" y="6356350"/>
            <a:ext cx="2743200" cy="365125"/>
          </a:xfrm>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390718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4" y="429"/>
            <a:ext cx="12190646" cy="6857904"/>
          </a:xfrm>
          <a:prstGeom prst="rect">
            <a:avLst/>
          </a:prstGeom>
        </p:spPr>
      </p:pic>
      <p:sp>
        <p:nvSpPr>
          <p:cNvPr id="3" name="Subtitle 2"/>
          <p:cNvSpPr>
            <a:spLocks noGrp="1"/>
          </p:cNvSpPr>
          <p:nvPr>
            <p:ph type="subTitle" idx="1" hasCustomPrompt="1"/>
          </p:nvPr>
        </p:nvSpPr>
        <p:spPr>
          <a:xfrm>
            <a:off x="114748" y="5140382"/>
            <a:ext cx="3628913" cy="399807"/>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Goes Here</a:t>
            </a:r>
          </a:p>
        </p:txBody>
      </p:sp>
      <p:sp>
        <p:nvSpPr>
          <p:cNvPr id="6" name="Slide Number Placeholder 5"/>
          <p:cNvSpPr>
            <a:spLocks noGrp="1"/>
          </p:cNvSpPr>
          <p:nvPr>
            <p:ph type="sldNum" sz="quarter" idx="12"/>
          </p:nvPr>
        </p:nvSpPr>
        <p:spPr>
          <a:xfrm>
            <a:off x="9256059" y="6356350"/>
            <a:ext cx="2743200" cy="365125"/>
          </a:xfrm>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180514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8"/>
            <a:ext cx="12192000" cy="6857142"/>
          </a:xfrm>
          <a:prstGeom prst="rect">
            <a:avLst/>
          </a:prstGeom>
        </p:spPr>
      </p:pic>
      <p:sp>
        <p:nvSpPr>
          <p:cNvPr id="2" name="Title 1"/>
          <p:cNvSpPr>
            <a:spLocks noGrp="1"/>
          </p:cNvSpPr>
          <p:nvPr>
            <p:ph type="title"/>
          </p:nvPr>
        </p:nvSpPr>
        <p:spPr>
          <a:xfrm>
            <a:off x="838200" y="1075765"/>
            <a:ext cx="10515600" cy="1022651"/>
          </a:xfrm>
        </p:spPr>
        <p:txBody>
          <a:bodyPr/>
          <a:lstStyle/>
          <a:p>
            <a:r>
              <a:rPr lang="en-US" dirty="0"/>
              <a:t>Click to edit Master title style</a:t>
            </a:r>
          </a:p>
        </p:txBody>
      </p:sp>
      <p:sp>
        <p:nvSpPr>
          <p:cNvPr id="3" name="Content Placeholder 2"/>
          <p:cNvSpPr>
            <a:spLocks noGrp="1"/>
          </p:cNvSpPr>
          <p:nvPr>
            <p:ph idx="1"/>
          </p:nvPr>
        </p:nvSpPr>
        <p:spPr>
          <a:xfrm>
            <a:off x="838200" y="2205317"/>
            <a:ext cx="10515600" cy="39716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6" name="Slide Number Placeholder 5"/>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186098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4" y="0"/>
            <a:ext cx="12190646" cy="6858762"/>
          </a:xfrm>
          <a:prstGeom prst="rect">
            <a:avLst/>
          </a:prstGeom>
        </p:spPr>
      </p:pic>
      <p:sp>
        <p:nvSpPr>
          <p:cNvPr id="2" name="Title 1"/>
          <p:cNvSpPr>
            <a:spLocks noGrp="1"/>
          </p:cNvSpPr>
          <p:nvPr>
            <p:ph type="title"/>
          </p:nvPr>
        </p:nvSpPr>
        <p:spPr>
          <a:xfrm>
            <a:off x="838200" y="1075765"/>
            <a:ext cx="10515600" cy="1022651"/>
          </a:xfrm>
        </p:spPr>
        <p:txBody>
          <a:bodyPr/>
          <a:lstStyle/>
          <a:p>
            <a:r>
              <a:rPr lang="en-US" dirty="0"/>
              <a:t>Click to edit Master title style</a:t>
            </a:r>
          </a:p>
        </p:txBody>
      </p:sp>
      <p:sp>
        <p:nvSpPr>
          <p:cNvPr id="3" name="Content Placeholder 2"/>
          <p:cNvSpPr>
            <a:spLocks noGrp="1"/>
          </p:cNvSpPr>
          <p:nvPr>
            <p:ph idx="1"/>
          </p:nvPr>
        </p:nvSpPr>
        <p:spPr>
          <a:xfrm>
            <a:off x="838200" y="2205317"/>
            <a:ext cx="10515600" cy="39716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6" name="Slide Number Placeholder 5"/>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117620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 y="0"/>
            <a:ext cx="12191408" cy="6858332"/>
          </a:xfrm>
          <a:prstGeom prst="rect">
            <a:avLst/>
          </a:prstGeom>
        </p:spPr>
      </p:pic>
      <p:sp>
        <p:nvSpPr>
          <p:cNvPr id="2" name="Title 1"/>
          <p:cNvSpPr>
            <a:spLocks noGrp="1"/>
          </p:cNvSpPr>
          <p:nvPr>
            <p:ph type="title"/>
          </p:nvPr>
        </p:nvSpPr>
        <p:spPr>
          <a:xfrm>
            <a:off x="838200" y="1075765"/>
            <a:ext cx="10515600" cy="1022651"/>
          </a:xfrm>
        </p:spPr>
        <p:txBody>
          <a:bodyPr/>
          <a:lstStyle/>
          <a:p>
            <a:r>
              <a:rPr lang="en-US" dirty="0"/>
              <a:t>Click to edit Master title style</a:t>
            </a:r>
          </a:p>
        </p:txBody>
      </p:sp>
      <p:sp>
        <p:nvSpPr>
          <p:cNvPr id="3" name="Content Placeholder 2"/>
          <p:cNvSpPr>
            <a:spLocks noGrp="1"/>
          </p:cNvSpPr>
          <p:nvPr>
            <p:ph idx="1"/>
          </p:nvPr>
        </p:nvSpPr>
        <p:spPr>
          <a:xfrm>
            <a:off x="838200" y="2205317"/>
            <a:ext cx="10515600" cy="39716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7E308D-5D66-4C71-9046-830A7B504D65}" type="datetimeFigureOut">
              <a:rPr lang="en-US" smtClean="0"/>
              <a:t>5/11/2018</a:t>
            </a:fld>
            <a:endParaRPr lang="en-US" dirty="0"/>
          </a:p>
        </p:txBody>
      </p:sp>
      <p:sp>
        <p:nvSpPr>
          <p:cNvPr id="6" name="Slide Number Placeholder 5"/>
          <p:cNvSpPr>
            <a:spLocks noGrp="1"/>
          </p:cNvSpPr>
          <p:nvPr>
            <p:ph type="sldNum" sz="quarter" idx="12"/>
          </p:nvPr>
        </p:nvSpPr>
        <p:spPr/>
        <p:txBody>
          <a:bodyPr/>
          <a:lstStyle/>
          <a:p>
            <a:fld id="{C9B90131-E63B-47E5-B926-D84AC45B7719}" type="slidenum">
              <a:rPr lang="en-US" smtClean="0"/>
              <a:t>‹#›</a:t>
            </a:fld>
            <a:endParaRPr lang="en-US" dirty="0"/>
          </a:p>
        </p:txBody>
      </p:sp>
    </p:spTree>
    <p:extLst>
      <p:ext uri="{BB962C8B-B14F-4D97-AF65-F5344CB8AC3E}">
        <p14:creationId xmlns:p14="http://schemas.microsoft.com/office/powerpoint/2010/main" val="141561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325816"/>
            <a:ext cx="10515600" cy="968916"/>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8200" y="242808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C17E308D-5D66-4C71-9046-830A7B504D65}" type="datetimeFigureOut">
              <a:rPr lang="en-US" smtClean="0"/>
              <a:pPr/>
              <a:t>5/11/2018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1891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4" y="0"/>
            <a:ext cx="12190646" cy="6858762"/>
          </a:xfrm>
          <a:prstGeom prst="rect">
            <a:avLst/>
          </a:prstGeom>
        </p:spPr>
      </p:pic>
      <p:sp>
        <p:nvSpPr>
          <p:cNvPr id="2" name="Title 1"/>
          <p:cNvSpPr>
            <a:spLocks noGrp="1"/>
          </p:cNvSpPr>
          <p:nvPr>
            <p:ph type="title"/>
          </p:nvPr>
        </p:nvSpPr>
        <p:spPr>
          <a:xfrm>
            <a:off x="831850" y="1325816"/>
            <a:ext cx="10515600" cy="968916"/>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8200" y="242808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C17E308D-5D66-4C71-9046-830A7B504D65}" type="datetimeFigureOut">
              <a:rPr lang="en-US" smtClean="0"/>
              <a:pPr/>
              <a:t>5/11/2018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122815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mnes Regular" panose="02000606040000020004" pitchFamily="50" charset="0"/>
              </a:defRPr>
            </a:lvl1pPr>
          </a:lstStyle>
          <a:p>
            <a:fld id="{C17E308D-5D66-4C71-9046-830A7B504D65}" type="datetimeFigureOut">
              <a:rPr lang="en-US" smtClean="0"/>
              <a:pPr/>
              <a:t>5/11/2018</a:t>
            </a:fld>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mnes Regular" panose="02000606040000020004" pitchFamily="50" charset="0"/>
              </a:defRPr>
            </a:lvl1pPr>
          </a:lstStyle>
          <a:p>
            <a:fld id="{C9B90131-E63B-47E5-B926-D84AC45B7719}" type="slidenum">
              <a:rPr lang="en-US" smtClean="0"/>
              <a:pPr/>
              <a:t>‹#›</a:t>
            </a:fld>
            <a:endParaRPr lang="en-US" dirty="0"/>
          </a:p>
        </p:txBody>
      </p:sp>
    </p:spTree>
    <p:extLst>
      <p:ext uri="{BB962C8B-B14F-4D97-AF65-F5344CB8AC3E}">
        <p14:creationId xmlns:p14="http://schemas.microsoft.com/office/powerpoint/2010/main" val="2289865884"/>
      </p:ext>
    </p:extLst>
  </p:cSld>
  <p:clrMap bg1="lt1" tx1="dk1" bg2="lt2" tx2="dk2" accent1="accent1" accent2="accent2" accent3="accent3" accent4="accent4" accent5="accent5" accent6="accent6" hlink="hlink" folHlink="folHlink"/>
  <p:sldLayoutIdLst>
    <p:sldLayoutId id="2147483653" r:id="rId1"/>
    <p:sldLayoutId id="2147483664" r:id="rId2"/>
    <p:sldLayoutId id="2147483666" r:id="rId3"/>
    <p:sldLayoutId id="2147483667" r:id="rId4"/>
    <p:sldLayoutId id="2147483654" r:id="rId5"/>
    <p:sldLayoutId id="2147483673" r:id="rId6"/>
    <p:sldLayoutId id="2147483674" r:id="rId7"/>
    <p:sldLayoutId id="2147483655" r:id="rId8"/>
    <p:sldLayoutId id="2147483676" r:id="rId9"/>
    <p:sldLayoutId id="2147483677" r:id="rId10"/>
    <p:sldLayoutId id="2147483675" r:id="rId11"/>
    <p:sldLayoutId id="2147483678" r:id="rId12"/>
    <p:sldLayoutId id="2147483661" r:id="rId13"/>
    <p:sldLayoutId id="2147483668" r:id="rId14"/>
    <p:sldLayoutId id="2147483669" r:id="rId15"/>
    <p:sldLayoutId id="2147483670" r:id="rId16"/>
    <p:sldLayoutId id="2147483671" r:id="rId17"/>
    <p:sldLayoutId id="2147483672" r:id="rId18"/>
  </p:sldLayoutIdLst>
  <p:txStyles>
    <p:titleStyle>
      <a:lvl1pPr algn="l" defTabSz="914400" rtl="0" eaLnBrk="1" latinLnBrk="0" hangingPunct="1">
        <a:lnSpc>
          <a:spcPct val="90000"/>
        </a:lnSpc>
        <a:spcBef>
          <a:spcPct val="0"/>
        </a:spcBef>
        <a:buNone/>
        <a:defRPr sz="4400" b="1" kern="1200">
          <a:solidFill>
            <a:schemeClr val="tx1"/>
          </a:solidFill>
          <a:latin typeface="Omnes Regular" panose="0200060604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mnes Regular" panose="02000606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mnes Regular" panose="02000606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mnes Regular" panose="0200060604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mnes Regular" panose="0200060604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mnes Regular" panose="020006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4748" y="5194172"/>
            <a:ext cx="3628913" cy="399807"/>
          </a:xfrm>
        </p:spPr>
        <p:txBody>
          <a:bodyPr>
            <a:normAutofit lnSpcReduction="10000"/>
          </a:bodyPr>
          <a:lstStyle/>
          <a:p>
            <a:r>
              <a:rPr lang="en-US" dirty="0"/>
              <a:t>May 15, 2018</a:t>
            </a:r>
          </a:p>
        </p:txBody>
      </p:sp>
    </p:spTree>
    <p:extLst>
      <p:ext uri="{BB962C8B-B14F-4D97-AF65-F5344CB8AC3E}">
        <p14:creationId xmlns:p14="http://schemas.microsoft.com/office/powerpoint/2010/main" val="1826856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6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7185" y="1455421"/>
            <a:ext cx="10515600" cy="3971645"/>
          </a:xfrm>
        </p:spPr>
        <p:txBody>
          <a:bodyPr>
            <a:noAutofit/>
          </a:bodyPr>
          <a:lstStyle/>
          <a:p>
            <a:pPr marL="0" indent="0" algn="ctr">
              <a:buNone/>
            </a:pPr>
            <a:r>
              <a:rPr lang="en-US" sz="3200" b="1" dirty="0">
                <a:latin typeface="+mn-lt"/>
              </a:rPr>
              <a:t>Family Support Planning Team (FSPT) Circuit 7 </a:t>
            </a:r>
          </a:p>
          <a:p>
            <a:pPr marL="0" indent="0" algn="ctr">
              <a:buNone/>
            </a:pPr>
            <a:r>
              <a:rPr lang="en-US" sz="3200" b="1" dirty="0">
                <a:latin typeface="+mn-lt"/>
              </a:rPr>
              <a:t>Serving Volusia, Flagler, Putnam, and St. Johns counties</a:t>
            </a:r>
          </a:p>
          <a:p>
            <a:endParaRPr lang="en-US" sz="1400" dirty="0">
              <a:latin typeface="+mn-lt"/>
            </a:endParaRPr>
          </a:p>
          <a:p>
            <a:r>
              <a:rPr lang="en-US" sz="1600" dirty="0">
                <a:latin typeface="+mn-lt"/>
              </a:rPr>
              <a:t>Link families with traditional and non-traditional services</a:t>
            </a:r>
          </a:p>
          <a:p>
            <a:r>
              <a:rPr lang="en-US" sz="1600" dirty="0">
                <a:latin typeface="+mn-lt"/>
              </a:rPr>
              <a:t>Stabilize children in our communities and keep them out of residential treatment.  </a:t>
            </a:r>
          </a:p>
          <a:p>
            <a:r>
              <a:rPr lang="en-US" sz="1600" dirty="0">
                <a:latin typeface="+mn-lt"/>
              </a:rPr>
              <a:t>Multidisciplinary group of professionals including case managers and local community providers who will work to provide both traditional and non-traditional linkage to services including: therapeutic mentorship, behavioral analysis services, as well as other specialized therapies catering to both the mental health and social needs of the children and families being served.    </a:t>
            </a:r>
          </a:p>
          <a:p>
            <a:r>
              <a:rPr lang="en-US" sz="1600" dirty="0">
                <a:latin typeface="+mn-lt"/>
              </a:rPr>
              <a:t>The objective of CFS staffing will be to track cases in which residential treatment is required. CFS staffing will review the progress of youth receiving residential treatment and link families with transitional services to best prepare children and families for discharge.     </a:t>
            </a:r>
          </a:p>
        </p:txBody>
      </p:sp>
    </p:spTree>
    <p:extLst>
      <p:ext uri="{BB962C8B-B14F-4D97-AF65-F5344CB8AC3E}">
        <p14:creationId xmlns:p14="http://schemas.microsoft.com/office/powerpoint/2010/main" val="2960627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389802"/>
            <a:ext cx="5647073" cy="691179"/>
          </a:xfrm>
        </p:spPr>
        <p:txBody>
          <a:bodyPr>
            <a:noAutofit/>
          </a:bodyPr>
          <a:lstStyle/>
          <a:p>
            <a:r>
              <a:rPr lang="en-US" sz="4000" dirty="0">
                <a:latin typeface="+mn-lt"/>
              </a:rPr>
              <a:t>Family Support Planning Team (FSPT) Circuit 7 </a:t>
            </a:r>
          </a:p>
        </p:txBody>
      </p:sp>
      <p:sp>
        <p:nvSpPr>
          <p:cNvPr id="4" name="Text Placeholder 3"/>
          <p:cNvSpPr>
            <a:spLocks noGrp="1"/>
          </p:cNvSpPr>
          <p:nvPr>
            <p:ph type="body" sz="half" idx="2"/>
          </p:nvPr>
        </p:nvSpPr>
        <p:spPr>
          <a:xfrm>
            <a:off x="839788" y="3193576"/>
            <a:ext cx="5647073" cy="3303209"/>
          </a:xfrm>
        </p:spPr>
        <p:txBody>
          <a:bodyPr>
            <a:normAutofit fontScale="62500" lnSpcReduction="20000"/>
          </a:bodyPr>
          <a:lstStyle/>
          <a:p>
            <a:pPr algn="ctr"/>
            <a:r>
              <a:rPr lang="en-US" sz="2800" dirty="0"/>
              <a:t> </a:t>
            </a:r>
            <a:endParaRPr lang="en-US" sz="2800" b="1" dirty="0"/>
          </a:p>
          <a:p>
            <a:r>
              <a:rPr lang="en-US" sz="2800" b="1" dirty="0">
                <a:latin typeface="+mn-lt"/>
              </a:rPr>
              <a:t>Year to date data </a:t>
            </a:r>
            <a:endParaRPr lang="en-US" sz="2800" dirty="0">
              <a:latin typeface="+mn-lt"/>
            </a:endParaRPr>
          </a:p>
          <a:p>
            <a:pPr marL="457200" indent="-457200">
              <a:buFont typeface="Arial" panose="020B0604020202020204" pitchFamily="34" charset="0"/>
              <a:buChar char="•"/>
            </a:pPr>
            <a:r>
              <a:rPr lang="en-US" sz="2800" dirty="0"/>
              <a:t>Clients serviced – 156 </a:t>
            </a:r>
          </a:p>
          <a:p>
            <a:pPr marL="457200" indent="-457200">
              <a:buFont typeface="Arial" panose="020B0604020202020204" pitchFamily="34" charset="0"/>
              <a:buChar char="•"/>
            </a:pPr>
            <a:r>
              <a:rPr lang="en-US" sz="2800" dirty="0"/>
              <a:t>Current open cases – 121</a:t>
            </a:r>
          </a:p>
          <a:p>
            <a:pPr marL="457200" indent="-457200">
              <a:buFont typeface="Arial" panose="020B0604020202020204" pitchFamily="34" charset="0"/>
              <a:buChar char="•"/>
            </a:pPr>
            <a:r>
              <a:rPr lang="en-US" sz="2800" dirty="0"/>
              <a:t>Discharges – 35 </a:t>
            </a:r>
          </a:p>
          <a:p>
            <a:r>
              <a:rPr lang="en-US" sz="2800" b="1" dirty="0">
                <a:latin typeface="+mn-lt"/>
              </a:rPr>
              <a:t>FSPT cases open per county </a:t>
            </a:r>
            <a:endParaRPr lang="en-US" sz="2800" dirty="0">
              <a:latin typeface="+mn-lt"/>
            </a:endParaRPr>
          </a:p>
          <a:p>
            <a:pPr marL="457200" indent="-457200">
              <a:buFont typeface="Arial" panose="020B0604020202020204" pitchFamily="34" charset="0"/>
              <a:buChar char="•"/>
            </a:pPr>
            <a:r>
              <a:rPr lang="en-US" sz="2800" dirty="0"/>
              <a:t>Putnam- 8</a:t>
            </a:r>
          </a:p>
          <a:p>
            <a:pPr marL="457200" indent="-457200">
              <a:buFont typeface="Arial" panose="020B0604020202020204" pitchFamily="34" charset="0"/>
              <a:buChar char="•"/>
            </a:pPr>
            <a:r>
              <a:rPr lang="en-US" sz="2800" dirty="0"/>
              <a:t>Saint Johns – 13</a:t>
            </a:r>
          </a:p>
          <a:p>
            <a:pPr marL="457200" indent="-457200">
              <a:buFont typeface="Arial" panose="020B0604020202020204" pitchFamily="34" charset="0"/>
              <a:buChar char="•"/>
            </a:pPr>
            <a:r>
              <a:rPr lang="en-US" sz="2800" dirty="0"/>
              <a:t>Flagler – 12 </a:t>
            </a:r>
          </a:p>
          <a:p>
            <a:pPr marL="457200" indent="-457200">
              <a:buFont typeface="Arial" panose="020B0604020202020204" pitchFamily="34" charset="0"/>
              <a:buChar char="•"/>
            </a:pPr>
            <a:r>
              <a:rPr lang="en-US" sz="2800" dirty="0"/>
              <a:t>Volusia – 77 </a:t>
            </a:r>
          </a:p>
          <a:p>
            <a:endParaRPr lang="en-US" sz="2800" dirty="0"/>
          </a:p>
        </p:txBody>
      </p:sp>
    </p:spTree>
    <p:extLst>
      <p:ext uri="{BB962C8B-B14F-4D97-AF65-F5344CB8AC3E}">
        <p14:creationId xmlns:p14="http://schemas.microsoft.com/office/powerpoint/2010/main" val="170191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5707" y="1151164"/>
            <a:ext cx="8859211" cy="2862322"/>
          </a:xfrm>
          <a:prstGeom prst="rect">
            <a:avLst/>
          </a:prstGeom>
        </p:spPr>
        <p:txBody>
          <a:bodyPr wrap="square">
            <a:spAutoFit/>
          </a:bodyPr>
          <a:lstStyle/>
          <a:p>
            <a:r>
              <a:rPr lang="en-US" sz="4000" b="1" dirty="0"/>
              <a:t>Referrals for FSPT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t>Emailed, scanned, or faxed to the FSPT Facilitator, Vettrys Small</a:t>
            </a:r>
          </a:p>
          <a:p>
            <a:pPr marL="285750" indent="-285750">
              <a:buFont typeface="Arial" panose="020B0604020202020204" pitchFamily="34" charset="0"/>
              <a:buChar char="•"/>
            </a:pPr>
            <a:r>
              <a:rPr lang="en-US" dirty="0"/>
              <a:t>Contact within 48 hours to schedule FSPT staffing</a:t>
            </a:r>
          </a:p>
          <a:p>
            <a:pPr marL="285750" indent="-285750">
              <a:buFont typeface="Arial" panose="020B0604020202020204" pitchFamily="34" charset="0"/>
              <a:buChar char="•"/>
            </a:pPr>
            <a:r>
              <a:rPr lang="en-US" dirty="0"/>
              <a:t>Sessions facilitated by CHS staff and will be available through conference call </a:t>
            </a:r>
          </a:p>
          <a:p>
            <a:pPr marL="285750" indent="-285750">
              <a:buFont typeface="Arial" panose="020B0604020202020204" pitchFamily="34" charset="0"/>
              <a:buChar char="•"/>
            </a:pPr>
            <a:r>
              <a:rPr lang="en-US" dirty="0"/>
              <a:t>They will also ensure all members of the team, including target case managers, school personnel, mental health professionals, etc. are present and engaged in the child’s case to ensure effective and timely progress. </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39516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971" y="1872823"/>
            <a:ext cx="10515600" cy="968916"/>
          </a:xfrm>
        </p:spPr>
        <p:txBody>
          <a:bodyPr>
            <a:normAutofit fontScale="90000"/>
          </a:bodyPr>
          <a:lstStyle/>
          <a:p>
            <a:r>
              <a:rPr lang="en-US" dirty="0"/>
              <a:t>Counseling and Psychiatric Care</a:t>
            </a:r>
          </a:p>
        </p:txBody>
      </p:sp>
      <p:sp>
        <p:nvSpPr>
          <p:cNvPr id="3" name="Text Placeholder 2"/>
          <p:cNvSpPr>
            <a:spLocks noGrp="1"/>
          </p:cNvSpPr>
          <p:nvPr>
            <p:ph type="body" idx="1"/>
          </p:nvPr>
        </p:nvSpPr>
        <p:spPr>
          <a:xfrm>
            <a:off x="955220" y="1812472"/>
            <a:ext cx="10398579" cy="2115798"/>
          </a:xfrm>
        </p:spPr>
        <p:txBody>
          <a:bodyPr numCol="2">
            <a:normAutofit/>
          </a:bodyPr>
          <a:lstStyle/>
          <a:p>
            <a:endParaRPr lang="en-US" dirty="0"/>
          </a:p>
          <a:p>
            <a:endParaRPr lang="en-US" dirty="0"/>
          </a:p>
          <a:p>
            <a:pPr algn="ctr"/>
            <a:endParaRPr lang="en-US" dirty="0"/>
          </a:p>
          <a:p>
            <a:pPr algn="ctr"/>
            <a:r>
              <a:rPr lang="en-US" dirty="0"/>
              <a:t>                                              </a:t>
            </a:r>
          </a:p>
        </p:txBody>
      </p:sp>
    </p:spTree>
    <p:extLst>
      <p:ext uri="{BB962C8B-B14F-4D97-AF65-F5344CB8AC3E}">
        <p14:creationId xmlns:p14="http://schemas.microsoft.com/office/powerpoint/2010/main" val="130943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00350"/>
            <a:ext cx="10515600" cy="3971645"/>
          </a:xfrm>
        </p:spPr>
        <p:txBody>
          <a:bodyPr>
            <a:noAutofit/>
          </a:bodyPr>
          <a:lstStyle/>
          <a:p>
            <a:pPr marL="0" indent="0" algn="ctr">
              <a:buNone/>
            </a:pPr>
            <a:r>
              <a:rPr lang="en-US" sz="4000" b="1" dirty="0">
                <a:solidFill>
                  <a:schemeClr val="tx1"/>
                </a:solidFill>
                <a:latin typeface="+mn-lt"/>
              </a:rPr>
              <a:t>Tele Counseling</a:t>
            </a:r>
          </a:p>
          <a:p>
            <a:pPr marL="0" indent="0" algn="ctr">
              <a:buNone/>
            </a:pPr>
            <a:r>
              <a:rPr lang="en-US" sz="4000" dirty="0">
                <a:latin typeface="+mn-lt"/>
              </a:rPr>
              <a:t>Children’s Home Society of Florida now offers telehealth — counseling sessions conducted via live video sessions with a highly trained, experienced, compassionate, professional counselor.</a:t>
            </a:r>
            <a:endParaRPr lang="en-US" sz="4000" dirty="0">
              <a:solidFill>
                <a:schemeClr val="tx1"/>
              </a:solidFill>
              <a:latin typeface="+mn-lt"/>
            </a:endParaRPr>
          </a:p>
        </p:txBody>
      </p:sp>
    </p:spTree>
    <p:extLst>
      <p:ext uri="{BB962C8B-B14F-4D97-AF65-F5344CB8AC3E}">
        <p14:creationId xmlns:p14="http://schemas.microsoft.com/office/powerpoint/2010/main" val="71698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00350"/>
            <a:ext cx="10515600" cy="3971645"/>
          </a:xfrm>
        </p:spPr>
        <p:txBody>
          <a:bodyPr>
            <a:noAutofit/>
          </a:bodyPr>
          <a:lstStyle/>
          <a:p>
            <a:pPr marL="0" indent="0" algn="ctr">
              <a:buNone/>
            </a:pPr>
            <a:r>
              <a:rPr lang="en-US" sz="4400" b="1" dirty="0">
                <a:solidFill>
                  <a:schemeClr val="tx1"/>
                </a:solidFill>
                <a:latin typeface="+mn-lt"/>
              </a:rPr>
              <a:t>Tele Counseling</a:t>
            </a:r>
          </a:p>
          <a:p>
            <a:r>
              <a:rPr lang="en-US" sz="3200" dirty="0">
                <a:latin typeface="+mn-lt"/>
              </a:rPr>
              <a:t>On line referrals </a:t>
            </a:r>
          </a:p>
          <a:p>
            <a:r>
              <a:rPr lang="en-US" sz="3200" dirty="0">
                <a:solidFill>
                  <a:schemeClr val="tx1"/>
                </a:solidFill>
                <a:latin typeface="+mn-lt"/>
              </a:rPr>
              <a:t>No Wait list </a:t>
            </a:r>
          </a:p>
          <a:p>
            <a:r>
              <a:rPr lang="en-US" sz="3200" dirty="0">
                <a:latin typeface="+mn-lt"/>
              </a:rPr>
              <a:t>Technical assistance provided 24/7</a:t>
            </a:r>
          </a:p>
          <a:p>
            <a:r>
              <a:rPr lang="en-US" sz="3200" dirty="0">
                <a:solidFill>
                  <a:schemeClr val="tx1"/>
                </a:solidFill>
                <a:latin typeface="+mn-lt"/>
              </a:rPr>
              <a:t>Provider Stability-one therapist, one psychiatrist-even if you move</a:t>
            </a:r>
          </a:p>
          <a:p>
            <a:r>
              <a:rPr lang="en-US" sz="3200" dirty="0">
                <a:latin typeface="+mn-lt"/>
              </a:rPr>
              <a:t>Ability to include all family members</a:t>
            </a:r>
            <a:endParaRPr lang="en-US" sz="3200" dirty="0">
              <a:solidFill>
                <a:schemeClr val="tx1"/>
              </a:solidFill>
              <a:latin typeface="+mn-lt"/>
            </a:endParaRPr>
          </a:p>
        </p:txBody>
      </p:sp>
    </p:spTree>
    <p:extLst>
      <p:ext uri="{BB962C8B-B14F-4D97-AF65-F5344CB8AC3E}">
        <p14:creationId xmlns:p14="http://schemas.microsoft.com/office/powerpoint/2010/main" val="116188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5707" y="1151164"/>
            <a:ext cx="8859211" cy="4278094"/>
          </a:xfrm>
          <a:prstGeom prst="rect">
            <a:avLst/>
          </a:prstGeom>
        </p:spPr>
        <p:txBody>
          <a:bodyPr wrap="square">
            <a:spAutoFit/>
          </a:bodyPr>
          <a:lstStyle/>
          <a:p>
            <a:r>
              <a:rPr lang="en-US" sz="4000" b="1" dirty="0"/>
              <a:t>Face to Face Counseling</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Office Based </a:t>
            </a:r>
          </a:p>
          <a:p>
            <a:pPr marL="571500" indent="-571500">
              <a:buFont typeface="Arial" panose="020B0604020202020204" pitchFamily="34" charset="0"/>
              <a:buChar char="•"/>
            </a:pPr>
            <a:r>
              <a:rPr lang="en-US" sz="3600" dirty="0"/>
              <a:t>Home Based</a:t>
            </a:r>
          </a:p>
          <a:p>
            <a:pPr marL="571500" indent="-571500">
              <a:buFont typeface="Arial" panose="020B0604020202020204" pitchFamily="34" charset="0"/>
              <a:buChar char="•"/>
            </a:pPr>
            <a:r>
              <a:rPr lang="en-US" sz="3600" dirty="0"/>
              <a:t>School Based</a:t>
            </a:r>
          </a:p>
          <a:p>
            <a:pPr marL="571500" indent="-571500">
              <a:buFont typeface="Arial" panose="020B0604020202020204" pitchFamily="34" charset="0"/>
              <a:buChar char="•"/>
            </a:pPr>
            <a:r>
              <a:rPr lang="en-US" sz="3600" dirty="0"/>
              <a:t>Community Based</a:t>
            </a:r>
          </a:p>
          <a:p>
            <a:pPr marL="571500" indent="-571500">
              <a:buFont typeface="Arial" panose="020B0604020202020204" pitchFamily="34" charset="0"/>
              <a:buChar char="•"/>
            </a:pPr>
            <a:r>
              <a:rPr lang="en-US" sz="3600" dirty="0"/>
              <a:t>Crisis Intervention</a:t>
            </a:r>
          </a:p>
          <a:p>
            <a:endParaRPr 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337" y="2682585"/>
            <a:ext cx="3902075"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0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67693"/>
            <a:ext cx="10515600" cy="3971645"/>
          </a:xfrm>
        </p:spPr>
        <p:txBody>
          <a:bodyPr>
            <a:noAutofit/>
          </a:bodyPr>
          <a:lstStyle/>
          <a:p>
            <a:pPr marL="0" indent="0" algn="ctr">
              <a:buNone/>
            </a:pPr>
            <a:r>
              <a:rPr lang="en-US" sz="4400" b="1" dirty="0">
                <a:solidFill>
                  <a:schemeClr val="tx1"/>
                </a:solidFill>
                <a:latin typeface="+mn-lt"/>
                <a:ea typeface="GungsuhChe" panose="02030609000101010101" pitchFamily="49" charset="-127"/>
              </a:rPr>
              <a:t>Tele Psychiatry </a:t>
            </a:r>
          </a:p>
          <a:p>
            <a:r>
              <a:rPr lang="en-US" sz="3200" dirty="0">
                <a:latin typeface="+mn-lt"/>
              </a:rPr>
              <a:t>Partnership with University of Florida</a:t>
            </a:r>
          </a:p>
          <a:p>
            <a:r>
              <a:rPr lang="en-US" sz="3200" dirty="0">
                <a:latin typeface="+mn-lt"/>
              </a:rPr>
              <a:t>Child Psychiatrists</a:t>
            </a:r>
          </a:p>
          <a:p>
            <a:r>
              <a:rPr lang="en-US" sz="3200" dirty="0">
                <a:latin typeface="+mn-lt"/>
              </a:rPr>
              <a:t>Adult Psychiatrists</a:t>
            </a:r>
          </a:p>
          <a:p>
            <a:r>
              <a:rPr lang="en-US" sz="3200" dirty="0">
                <a:solidFill>
                  <a:schemeClr val="tx1"/>
                </a:solidFill>
                <a:latin typeface="+mn-lt"/>
              </a:rPr>
              <a:t>Decreases Wait list </a:t>
            </a:r>
          </a:p>
          <a:p>
            <a:r>
              <a:rPr lang="en-US" sz="3200" dirty="0">
                <a:latin typeface="+mn-lt"/>
              </a:rPr>
              <a:t>Technical assistance provided 24/7</a:t>
            </a:r>
          </a:p>
        </p:txBody>
      </p:sp>
    </p:spTree>
    <p:extLst>
      <p:ext uri="{BB962C8B-B14F-4D97-AF65-F5344CB8AC3E}">
        <p14:creationId xmlns:p14="http://schemas.microsoft.com/office/powerpoint/2010/main" val="248198353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355</Words>
  <Application>Microsoft Office PowerPoint</Application>
  <PresentationFormat>Widescreen</PresentationFormat>
  <Paragraphs>51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GungsuhChe</vt:lpstr>
      <vt:lpstr>Arial</vt:lpstr>
      <vt:lpstr>Calibri</vt:lpstr>
      <vt:lpstr>Omnes Regular</vt:lpstr>
      <vt:lpstr>Custom Design</vt:lpstr>
      <vt:lpstr>PowerPoint Presentation</vt:lpstr>
      <vt:lpstr>PowerPoint Presentation</vt:lpstr>
      <vt:lpstr>Family Support Planning Team (FSPT) Circuit 7 </vt:lpstr>
      <vt:lpstr>PowerPoint Presentation</vt:lpstr>
      <vt:lpstr>Counseling and Psychiatric Care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Dauphiny</dc:creator>
  <cp:lastModifiedBy>Crews, Laney</cp:lastModifiedBy>
  <cp:revision>21</cp:revision>
  <dcterms:created xsi:type="dcterms:W3CDTF">2017-11-02T19:09:50Z</dcterms:created>
  <dcterms:modified xsi:type="dcterms:W3CDTF">2018-05-11T12:32:55Z</dcterms:modified>
</cp:coreProperties>
</file>